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Количественный состав участников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человек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5-44C0-A4E1-4F64D01711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2020-2021 уч.г.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человек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5-44C0-A4E1-4F64D01711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2021-2022 уч.г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человек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25-44C0-A4E1-4F64D0171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270719"/>
        <c:axId val="333697583"/>
      </c:barChart>
      <c:catAx>
        <c:axId val="337270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3697583"/>
        <c:crosses val="autoZero"/>
        <c:auto val="1"/>
        <c:lblAlgn val="ctr"/>
        <c:lblOffset val="100"/>
        <c:noMultiLvlLbl val="0"/>
      </c:catAx>
      <c:valAx>
        <c:axId val="33369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270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Актуальные вопросы</a:t>
            </a:r>
            <a:br>
              <a:rPr lang="ru-RU" sz="3600" dirty="0" smtClean="0"/>
            </a:br>
            <a:r>
              <a:rPr lang="ru-RU" sz="3600" dirty="0" smtClean="0"/>
              <a:t>организации деятельности</a:t>
            </a:r>
            <a:br>
              <a:rPr lang="ru-RU" sz="3600" dirty="0" smtClean="0"/>
            </a:br>
            <a:r>
              <a:rPr lang="ru-RU" sz="3600" dirty="0" smtClean="0"/>
              <a:t>поста Почетного караула</a:t>
            </a:r>
            <a:br>
              <a:rPr lang="ru-RU" sz="3600" dirty="0" smtClean="0"/>
            </a:br>
            <a:r>
              <a:rPr lang="ru-RU" sz="3600" dirty="0" smtClean="0"/>
              <a:t>у Вечного огня на площади Славы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650" y="214124"/>
            <a:ext cx="8984966" cy="1096899"/>
          </a:xfrm>
        </p:spPr>
        <p:txBody>
          <a:bodyPr/>
          <a:lstStyle/>
          <a:p>
            <a:pPr algn="ctr"/>
            <a:r>
              <a:rPr lang="ru-RU" dirty="0"/>
              <a:t>Государственное бюджетное образовательное учреждение дополнительного образования Самарской </a:t>
            </a:r>
            <a:r>
              <a:rPr lang="ru-RU" dirty="0" smtClean="0"/>
              <a:t>области</a:t>
            </a:r>
          </a:p>
          <a:p>
            <a:pPr algn="ctr"/>
            <a:r>
              <a:rPr lang="ru-RU" dirty="0" smtClean="0"/>
              <a:t>«Самарский дворец детского и юношеского творчества»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4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505" y="482617"/>
            <a:ext cx="8596668" cy="59087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Цель</a:t>
            </a:r>
            <a:r>
              <a:rPr lang="ru-RU" sz="2000" dirty="0" smtClean="0"/>
              <a:t> – патриотическое </a:t>
            </a:r>
            <a:r>
              <a:rPr lang="ru-RU" sz="2000" dirty="0"/>
              <a:t>воспитание граждан, сохранение памяти о славных победах российских войск, публичное проявление уважения к памяти павших в годы Великой Отечественной войны и в ходе иных войн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dirty="0" smtClean="0"/>
              <a:t>Задачи:</a:t>
            </a:r>
          </a:p>
          <a:p>
            <a:pPr algn="just"/>
            <a:r>
              <a:rPr lang="ru-RU" sz="2000" dirty="0" smtClean="0"/>
              <a:t>Развитие </a:t>
            </a:r>
            <a:r>
              <a:rPr lang="ru-RU" sz="2000" dirty="0"/>
              <a:t>нравственных представлений о долге, чести и достоинстве в контексте отношения к Отечеству,</a:t>
            </a:r>
          </a:p>
          <a:p>
            <a:pPr algn="just"/>
            <a:r>
              <a:rPr lang="ru-RU" sz="2000" dirty="0" smtClean="0"/>
              <a:t>Привлечение </a:t>
            </a:r>
            <a:r>
              <a:rPr lang="ru-RU" sz="2000" dirty="0"/>
              <a:t>внимания молодежи к историческим событиям и героическим подвигам Великой Отечественной войны 1941 – 1945 годов, популяризация истории Отечества,</a:t>
            </a:r>
          </a:p>
          <a:p>
            <a:pPr algn="just"/>
            <a:r>
              <a:rPr lang="ru-RU" sz="2000" dirty="0" smtClean="0"/>
              <a:t>Популяризация </a:t>
            </a:r>
            <a:r>
              <a:rPr lang="ru-RU" sz="2000" dirty="0" err="1"/>
              <a:t>постовского</a:t>
            </a:r>
            <a:r>
              <a:rPr lang="ru-RU" sz="2000" dirty="0"/>
              <a:t> движения,</a:t>
            </a:r>
          </a:p>
          <a:p>
            <a:pPr algn="just"/>
            <a:r>
              <a:rPr lang="ru-RU" sz="2000" dirty="0" smtClean="0"/>
              <a:t>Практическое </a:t>
            </a:r>
            <a:r>
              <a:rPr lang="ru-RU" sz="2000" dirty="0"/>
              <a:t>закрепление знаний, умений. Навыков по строевой подготовке.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9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2699601"/>
              </p:ext>
            </p:extLst>
          </p:nvPr>
        </p:nvGraphicFramePr>
        <p:xfrm>
          <a:off x="593022" y="397775"/>
          <a:ext cx="8767794" cy="323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93022" y="4147793"/>
            <a:ext cx="8626392" cy="2280068"/>
          </a:xfrm>
        </p:spPr>
        <p:txBody>
          <a:bodyPr numCol="2">
            <a:normAutofit/>
          </a:bodyPr>
          <a:lstStyle/>
          <a:p>
            <a:r>
              <a:rPr lang="ru-RU" dirty="0" err="1"/>
              <a:t>г</a:t>
            </a:r>
            <a:r>
              <a:rPr lang="ru-RU" dirty="0" err="1" smtClean="0"/>
              <a:t>.о</a:t>
            </a:r>
            <a:r>
              <a:rPr lang="ru-RU" dirty="0" smtClean="0"/>
              <a:t>. Самара;</a:t>
            </a:r>
          </a:p>
          <a:p>
            <a:r>
              <a:rPr lang="ru-RU" dirty="0" smtClean="0"/>
              <a:t>Сергиевский район</a:t>
            </a:r>
          </a:p>
          <a:p>
            <a:r>
              <a:rPr lang="ru-RU" dirty="0" err="1" smtClean="0"/>
              <a:t>Богатовский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/>
              <a:t>Безенчукский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/>
              <a:t>Пестравский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/>
              <a:t>Хворостянский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/>
              <a:t>Кинельский</a:t>
            </a:r>
            <a:r>
              <a:rPr lang="ru-RU" dirty="0" smtClean="0"/>
              <a:t> район</a:t>
            </a:r>
          </a:p>
          <a:p>
            <a:r>
              <a:rPr lang="ru-RU" dirty="0" err="1" smtClean="0"/>
              <a:t>Кинель</a:t>
            </a:r>
            <a:r>
              <a:rPr lang="ru-RU" dirty="0" smtClean="0"/>
              <a:t>-Черкасский район</a:t>
            </a:r>
          </a:p>
          <a:p>
            <a:r>
              <a:rPr lang="ru-RU" dirty="0" smtClean="0"/>
              <a:t>Красноярский район</a:t>
            </a:r>
          </a:p>
          <a:p>
            <a:r>
              <a:rPr lang="ru-RU" dirty="0" smtClean="0"/>
              <a:t>Волжский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80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705" t="14168" r="14182" b="4672"/>
          <a:stretch/>
        </p:blipFill>
        <p:spPr>
          <a:xfrm>
            <a:off x="339365" y="292232"/>
            <a:ext cx="6144556" cy="383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501" t="14425" r="14578" b="4339"/>
          <a:stretch/>
        </p:blipFill>
        <p:spPr>
          <a:xfrm>
            <a:off x="5401559" y="292232"/>
            <a:ext cx="6227900" cy="39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30" y="0"/>
            <a:ext cx="488097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9" y="0"/>
            <a:ext cx="488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3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4785" y="548606"/>
            <a:ext cx="8596668" cy="616327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/>
              <a:t>Состав участников Почетного </a:t>
            </a:r>
            <a:r>
              <a:rPr lang="ru-RU" sz="2000" b="1" dirty="0" smtClean="0"/>
              <a:t>караула</a:t>
            </a:r>
            <a:r>
              <a:rPr lang="ru-RU" sz="2000" dirty="0" smtClean="0"/>
              <a:t>:</a:t>
            </a:r>
            <a:endParaRPr lang="ru-RU" sz="2000" dirty="0"/>
          </a:p>
          <a:p>
            <a:pPr algn="just"/>
            <a:r>
              <a:rPr lang="ru-RU" sz="2000" dirty="0" smtClean="0"/>
              <a:t>Начальник </a:t>
            </a:r>
            <a:r>
              <a:rPr lang="ru-RU" sz="2000" dirty="0"/>
              <a:t>Почетного караула – сотрудник (привлеченный специалист) ОО, назначаемый руководителем ОО, </a:t>
            </a:r>
            <a:r>
              <a:rPr lang="ru-RU" sz="2000" dirty="0" smtClean="0"/>
              <a:t>отвечает </a:t>
            </a:r>
            <a:r>
              <a:rPr lang="ru-RU" sz="2000" dirty="0"/>
              <a:t>за подбор состава участников Почетного караула, качественную его подготовку, прибытие в штаб поста.</a:t>
            </a:r>
          </a:p>
          <a:p>
            <a:pPr algn="just"/>
            <a:r>
              <a:rPr lang="ru-RU" sz="2000" dirty="0" smtClean="0"/>
              <a:t>Часовой </a:t>
            </a:r>
            <a:r>
              <a:rPr lang="ru-RU" sz="2000" dirty="0"/>
              <a:t>Почетного караула – обучающийся, заявивший на добровольной основе о намерении стать участником Почетного караула.</a:t>
            </a:r>
          </a:p>
          <a:p>
            <a:pPr algn="just"/>
            <a:r>
              <a:rPr lang="ru-RU" sz="2000" dirty="0" smtClean="0"/>
              <a:t>Разводящий </a:t>
            </a:r>
            <a:r>
              <a:rPr lang="ru-RU" sz="2000" dirty="0"/>
              <a:t>Почетного караула – обучающийся, определяемый начальником Почетного караула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b="1" dirty="0" smtClean="0"/>
              <a:t>Количественный состав:</a:t>
            </a:r>
          </a:p>
          <a:p>
            <a:pPr algn="just"/>
            <a:r>
              <a:rPr lang="ru-RU" sz="2000" dirty="0" smtClean="0"/>
              <a:t>часовых </a:t>
            </a:r>
            <a:r>
              <a:rPr lang="ru-RU" sz="2000" dirty="0"/>
              <a:t>– не менее 12 </a:t>
            </a:r>
            <a:r>
              <a:rPr lang="ru-RU" sz="2000" dirty="0" smtClean="0"/>
              <a:t>человек,</a:t>
            </a:r>
          </a:p>
          <a:p>
            <a:pPr algn="just"/>
            <a:r>
              <a:rPr lang="ru-RU" sz="2000" dirty="0" smtClean="0"/>
              <a:t>разводящий </a:t>
            </a:r>
            <a:r>
              <a:rPr lang="ru-RU" sz="2000" dirty="0"/>
              <a:t>– не более 2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5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592"/>
          </a:xfrm>
        </p:spPr>
        <p:txBody>
          <a:bodyPr/>
          <a:lstStyle/>
          <a:p>
            <a:r>
              <a:rPr lang="ru-RU" dirty="0" smtClean="0"/>
              <a:t>График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49884"/>
            <a:ext cx="8596668" cy="3880773"/>
          </a:xfrm>
        </p:spPr>
        <p:txBody>
          <a:bodyPr/>
          <a:lstStyle/>
          <a:p>
            <a:pPr algn="just"/>
            <a:r>
              <a:rPr lang="ru-RU" dirty="0" smtClean="0"/>
              <a:t>Дни воинской славы, праздники – организацией Почетного караула занимается ГБОУ СО «Агентство по реализации молодежной политики»</a:t>
            </a:r>
          </a:p>
          <a:p>
            <a:pPr algn="just"/>
            <a:r>
              <a:rPr lang="ru-RU" dirty="0" smtClean="0"/>
              <a:t>В течение учебного года, с понедельника по пятницу – ГБОУ ДО СО Самарский дворец детского и юношеского творчества.</a:t>
            </a:r>
          </a:p>
          <a:p>
            <a:pPr marL="0" indent="0" algn="just">
              <a:buNone/>
            </a:pPr>
            <a:endParaRPr lang="ru-RU" dirty="0"/>
          </a:p>
          <a:p>
            <a:pPr algn="just">
              <a:buAutoNum type="arabicPeriod"/>
            </a:pPr>
            <a:r>
              <a:rPr lang="ru-RU" dirty="0" smtClean="0"/>
              <a:t>Запись в график (</a:t>
            </a:r>
            <a:r>
              <a:rPr lang="ru-RU" dirty="0" err="1" smtClean="0"/>
              <a:t>гугл</a:t>
            </a:r>
            <a:r>
              <a:rPr lang="ru-RU" dirty="0" smtClean="0"/>
              <a:t>-таблица) на сайте МБУ ДО «ЦДО «Экология детства» </a:t>
            </a:r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</a:p>
          <a:p>
            <a:pPr algn="just">
              <a:buAutoNum type="arabicPeriod"/>
            </a:pPr>
            <a:r>
              <a:rPr lang="ru-RU" dirty="0" smtClean="0"/>
              <a:t>Отправка заявки с подписью руководителя и печатью на почту</a:t>
            </a:r>
            <a:r>
              <a:rPr lang="ru-RU" smtClean="0"/>
              <a:t>: </a:t>
            </a:r>
            <a:r>
              <a:rPr lang="en-US" b="1" smtClean="0"/>
              <a:t>ekologiya.dop@yandex.ru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663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68738"/>
            <a:ext cx="8596668" cy="2156888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10.00 – 13.00; 14.00 – </a:t>
            </a:r>
            <a:r>
              <a:rPr lang="ru-RU" sz="2800" dirty="0" smtClean="0"/>
              <a:t>17.00</a:t>
            </a:r>
          </a:p>
          <a:p>
            <a:pPr marL="0" indent="0" algn="just">
              <a:buNone/>
            </a:pPr>
            <a:r>
              <a:rPr lang="ru-RU" sz="2800" dirty="0" smtClean="0"/>
              <a:t>(зимнее </a:t>
            </a:r>
            <a:r>
              <a:rPr lang="ru-RU" sz="2800" dirty="0"/>
              <a:t>время: 10.00 – 12.00; 13.00 – 15.00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dirty="0" smtClean="0"/>
              <a:t>Время </a:t>
            </a:r>
            <a:r>
              <a:rPr lang="ru-RU" sz="2800" dirty="0"/>
              <a:t>одной </a:t>
            </a:r>
            <a:r>
              <a:rPr lang="ru-RU" sz="2800" dirty="0" smtClean="0"/>
              <a:t>смены: </a:t>
            </a:r>
            <a:r>
              <a:rPr lang="ru-RU" sz="2800" dirty="0"/>
              <a:t>в летнее время 15-20 минут, в зимнее – 10-15 минут.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7334" y="3670450"/>
            <a:ext cx="8596668" cy="275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800" dirty="0" smtClean="0"/>
              <a:t>Почетный караул </a:t>
            </a:r>
            <a:r>
              <a:rPr lang="ru-RU" sz="2800" b="1" dirty="0" smtClean="0"/>
              <a:t>не выставляется</a:t>
            </a:r>
            <a:r>
              <a:rPr lang="ru-RU" sz="2800" dirty="0" smtClean="0"/>
              <a:t>:</a:t>
            </a:r>
          </a:p>
          <a:p>
            <a:pPr algn="just"/>
            <a:r>
              <a:rPr lang="en-US" sz="2800" dirty="0" smtClean="0"/>
              <a:t>t </a:t>
            </a:r>
            <a:r>
              <a:rPr lang="ru-RU" sz="2800" dirty="0" smtClean="0"/>
              <a:t>ниже -20 градусов;</a:t>
            </a:r>
          </a:p>
          <a:p>
            <a:pPr algn="just"/>
            <a:r>
              <a:rPr lang="en-US" sz="2800" smtClean="0"/>
              <a:t>t </a:t>
            </a:r>
            <a:r>
              <a:rPr lang="ru-RU" sz="2800" smtClean="0"/>
              <a:t>выше +25 градусов</a:t>
            </a:r>
          </a:p>
          <a:p>
            <a:pPr algn="just"/>
            <a:r>
              <a:rPr lang="ru-RU" sz="2800" dirty="0" smtClean="0"/>
              <a:t>Сильный дождь</a:t>
            </a:r>
          </a:p>
          <a:p>
            <a:pPr algn="just"/>
            <a:r>
              <a:rPr lang="ru-RU" sz="2800" dirty="0" smtClean="0"/>
              <a:t>Штормовое предупреждение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026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Актуальные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Форма</a:t>
            </a:r>
          </a:p>
          <a:p>
            <a:r>
              <a:rPr lang="ru-RU" sz="3200" dirty="0" smtClean="0"/>
              <a:t>Строевая подготовка</a:t>
            </a:r>
          </a:p>
          <a:p>
            <a:r>
              <a:rPr lang="ru-RU" sz="3200" dirty="0" smtClean="0"/>
              <a:t>Порядок </a:t>
            </a:r>
            <a:r>
              <a:rPr lang="ru-RU" sz="3200" dirty="0" err="1" smtClean="0"/>
              <a:t>заступления</a:t>
            </a:r>
            <a:endParaRPr lang="ru-RU" sz="3200" dirty="0" smtClean="0"/>
          </a:p>
          <a:p>
            <a:r>
              <a:rPr lang="ru-RU" sz="3200" dirty="0" smtClean="0"/>
              <a:t>Дисциплина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7" b="16839"/>
          <a:stretch/>
        </p:blipFill>
        <p:spPr>
          <a:xfrm>
            <a:off x="6332727" y="-1"/>
            <a:ext cx="4508098" cy="67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05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343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Актуальные вопросы организации деятельности поста Почетного караула у Вечного огня на площади Славы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работы</vt:lpstr>
      <vt:lpstr>Время</vt:lpstr>
      <vt:lpstr>Актуальные проблемы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организации деятельности поста Почетного караула у Вечного огня на площади Славы</dc:title>
  <dc:creator>Wasserstein</dc:creator>
  <cp:lastModifiedBy>Wasserstein</cp:lastModifiedBy>
  <cp:revision>5</cp:revision>
  <dcterms:created xsi:type="dcterms:W3CDTF">2023-01-30T05:37:29Z</dcterms:created>
  <dcterms:modified xsi:type="dcterms:W3CDTF">2023-01-30T06:16:24Z</dcterms:modified>
</cp:coreProperties>
</file>