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59" r:id="rId10"/>
    <p:sldId id="260" r:id="rId11"/>
    <p:sldId id="261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A835C-6AFE-4E8C-8B8C-2CA5C2ECD9C4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D1E4B-B017-4819-9216-BF9EF4DFF7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447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D1E4B-B017-4819-9216-BF9EF4DFF71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8518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FD0E3-6ABC-4D66-A6E4-E77D80A8E7A8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4963F-6AD2-444E-9064-6A84D8445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gazines.gorky.media/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s://&#1083;&#1080;&#1090;&#1089;&#1072;&#1084;&#1072;&#1088;&#1072;.&#1088;&#1092;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hitaem-volchka.mave.digital/" TargetMode="External"/><Relationship Id="rId5" Type="http://schemas.openxmlformats.org/officeDocument/2006/relationships/hyperlink" Target="https://magazines.gorky.media/druzhba/2025/1" TargetMode="External"/><Relationship Id="rId4" Type="http://schemas.openxmlformats.org/officeDocument/2006/relationships/hyperlink" Target="https://magazines.gorky.media/druzhba/2024/1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t.me/DetLitHerzen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ru.wikipedia.or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2060"/>
                </a:solidFill>
              </a:rPr>
              <a:t>Вебинар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«</a:t>
            </a:r>
            <a:r>
              <a:rPr lang="ru-RU" b="1" dirty="0" smtClean="0">
                <a:solidFill>
                  <a:srgbClr val="002060"/>
                </a:solidFill>
              </a:rPr>
              <a:t>Голос </a:t>
            </a:r>
            <a:r>
              <a:rPr lang="ru-RU" b="1" dirty="0">
                <a:solidFill>
                  <a:srgbClr val="002060"/>
                </a:solidFill>
              </a:rPr>
              <a:t>региона»-2025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6000768"/>
            <a:ext cx="6400800" cy="566726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+mj-lt"/>
              </a:rPr>
              <a:t>Самара</a:t>
            </a:r>
            <a:r>
              <a:rPr lang="en-US" dirty="0" smtClean="0">
                <a:latin typeface="+mj-lt"/>
              </a:rPr>
              <a:t>, </a:t>
            </a:r>
            <a:r>
              <a:rPr lang="ru-RU" dirty="0" smtClean="0">
                <a:latin typeface="+mj-lt"/>
              </a:rPr>
              <a:t>2025 г</a:t>
            </a:r>
            <a:r>
              <a:rPr lang="en-US" dirty="0" smtClean="0">
                <a:latin typeface="+mj-lt"/>
              </a:rPr>
              <a:t>.</a:t>
            </a:r>
            <a:endParaRPr lang="ru-RU" dirty="0">
              <a:latin typeface="+mj-lt"/>
            </a:endParaRPr>
          </a:p>
        </p:txBody>
      </p:sp>
      <p:pic>
        <p:nvPicPr>
          <p:cNvPr id="1026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5022" y="142853"/>
            <a:ext cx="2456369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17E72134-208E-4A25-B10D-1D5493B35925}"/>
              </a:ext>
            </a:extLst>
          </p:cNvPr>
          <p:cNvSpPr txBox="1">
            <a:spLocks/>
          </p:cNvSpPr>
          <p:nvPr/>
        </p:nvSpPr>
        <p:spPr>
          <a:xfrm>
            <a:off x="611560" y="1844824"/>
            <a:ext cx="7897564" cy="416153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Создание образа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Ребенок должен задать себе вопрос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«Какие переживания я испытываю при рассказе? Что со мной происходит»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Должен попытаться проанализировать свои эмоции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Отсюда вытекает момент в «Перевоплощение персонажа»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Момент субъективный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Очень важно знать контекст истории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И историю своего персонажа</a:t>
            </a: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Важно чтобы выступающий конкурсант «совпадал» со своим текстом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;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Важно быть увлеченным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свой материал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1267141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Важные моменты при выступлении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61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267141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Важные моменты при выступлении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853058" y="1881208"/>
            <a:ext cx="8083550" cy="1104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П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роизведение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 должно соответствовать </a:t>
            </a: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возрасту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,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</a:rPr>
              <a:t>внешнему виду и полу конкурсанта !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736915"/>
            <a:ext cx="8757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Текст должен содержать какое-то действие или </a:t>
            </a:r>
          </a:p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какую-то интонацию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691022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Требуется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Избегать монотонного прочтения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Соблюдать грамотность речи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Костюмы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музыка – всё это отвлекает и </a:t>
            </a:r>
          </a:p>
          <a:p>
            <a:pPr algn="just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очень редко помогает (-)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4589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267141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Важные моменты при выступлении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17E72134-208E-4A25-B10D-1D5493B35925}"/>
              </a:ext>
            </a:extLst>
          </p:cNvPr>
          <p:cNvSpPr txBox="1">
            <a:spLocks/>
          </p:cNvSpPr>
          <p:nvPr/>
        </p:nvSpPr>
        <p:spPr>
          <a:xfrm>
            <a:off x="251520" y="1917701"/>
            <a:ext cx="8640960" cy="287945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Необходимо знать терминологию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Что значит та или иная фраза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Следует обратить внимание на жанр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структуру произведения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ключевые слова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Необходимо обратить внимание не только на творчества автора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но и на жизнь поэта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Важно мысленно создать образы  к тексту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прорисовать в голове своеобразные «иллюстрации» к тексту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Попробуйте самому себе задать вопросы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«Что тебя особенно взволновало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читая стихотворение? Захотелось ли тебе еще прочесть стихи данного автора?» </a:t>
            </a:r>
          </a:p>
          <a:p>
            <a:pPr algn="just">
              <a:buFont typeface="Arial" pitchFamily="34" charset="0"/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4924492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Задача постараться увидеть автора</a:t>
            </a:r>
            <a:r>
              <a:rPr lang="en-US" sz="2400" b="1" dirty="0" smtClean="0">
                <a:solidFill>
                  <a:srgbClr val="002060"/>
                </a:solidFill>
                <a:cs typeface="Times New Roman" pitchFamily="18" charset="0"/>
              </a:rPr>
              <a:t>: </a:t>
            </a: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«вычитать» его отношение к героям</a:t>
            </a:r>
            <a:r>
              <a:rPr lang="en-US" sz="2400" b="1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к ситуации</a:t>
            </a:r>
            <a:r>
              <a:rPr lang="en-US" sz="2400" b="1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решить проблему</a:t>
            </a:r>
            <a:endParaRPr lang="ru-RU" sz="2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55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1267141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Важные моменты при выступлении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17E72134-208E-4A25-B10D-1D5493B35925}"/>
              </a:ext>
            </a:extLst>
          </p:cNvPr>
          <p:cNvSpPr txBox="1">
            <a:spLocks/>
          </p:cNvSpPr>
          <p:nvPr/>
        </p:nvSpPr>
        <p:spPr>
          <a:xfrm>
            <a:off x="251520" y="1917701"/>
            <a:ext cx="8739871" cy="59689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Важно определить и построить художественную схему</a:t>
            </a:r>
            <a:r>
              <a:rPr lang="en-US" sz="2400" dirty="0" smtClean="0">
                <a:solidFill>
                  <a:srgbClr val="002060"/>
                </a:solidFill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Она включает</a:t>
            </a:r>
            <a:r>
              <a:rPr lang="en-US" sz="2400" dirty="0" smtClean="0">
                <a:solidFill>
                  <a:srgbClr val="002060"/>
                </a:solidFill>
                <a:cs typeface="Times New Roman" pitchFamily="18" charset="0"/>
              </a:rPr>
              <a:t>: </a:t>
            </a:r>
            <a:endParaRPr lang="ru-RU" sz="24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just">
              <a:buFont typeface="Arial" pitchFamily="34" charset="0"/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2869052"/>
              </p:ext>
            </p:extLst>
          </p:nvPr>
        </p:nvGraphicFramePr>
        <p:xfrm>
          <a:off x="1776028" y="2361372"/>
          <a:ext cx="60960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1626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+mn-lt"/>
                          <a:cs typeface="Times New Roman" pitchFamily="18" charset="0"/>
                        </a:rPr>
                        <a:t>Логическое</a:t>
                      </a:r>
                      <a:r>
                        <a:rPr lang="ru-RU" sz="2200" baseline="0" dirty="0" smtClean="0">
                          <a:latin typeface="+mn-lt"/>
                          <a:cs typeface="Times New Roman" pitchFamily="18" charset="0"/>
                        </a:rPr>
                        <a:t> ударение</a:t>
                      </a:r>
                      <a:endParaRPr lang="ru-RU" sz="2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+mn-lt"/>
                          <a:cs typeface="Times New Roman" pitchFamily="18" charset="0"/>
                        </a:rPr>
                        <a:t>Пауза</a:t>
                      </a:r>
                      <a:endParaRPr lang="ru-RU" sz="2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latin typeface="+mn-lt"/>
                          <a:cs typeface="Times New Roman" pitchFamily="18" charset="0"/>
                        </a:rPr>
                        <a:t>Интонация</a:t>
                      </a:r>
                      <a:endParaRPr lang="ru-RU" sz="22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3340100"/>
            <a:ext cx="8450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В любом тексте есть отдельные </a:t>
            </a: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слова и словосочетания</a:t>
            </a:r>
            <a:r>
              <a:rPr lang="en-US" sz="2400" b="1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которые вбирают в себя 90% смысловой нагрузки</a:t>
            </a:r>
            <a:r>
              <a:rPr lang="en-US" sz="2400" dirty="0" smtClean="0">
                <a:solidFill>
                  <a:srgbClr val="002060"/>
                </a:solidFill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В них содержится вся «душа и внутренняя сущность» текста</a:t>
            </a:r>
            <a:r>
              <a:rPr lang="en-US" sz="2400" dirty="0" smtClean="0">
                <a:solidFill>
                  <a:srgbClr val="002060"/>
                </a:solidFill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9782690"/>
              </p:ext>
            </p:extLst>
          </p:nvPr>
        </p:nvGraphicFramePr>
        <p:xfrm>
          <a:off x="1644762" y="4640065"/>
          <a:ext cx="6096000" cy="560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6038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j-lt"/>
                          <a:cs typeface="Times New Roman" pitchFamily="18" charset="0"/>
                        </a:rPr>
                        <a:t>Логическое</a:t>
                      </a:r>
                      <a:r>
                        <a:rPr lang="ru-RU" sz="2800" baseline="0" dirty="0" smtClean="0">
                          <a:latin typeface="+mj-lt"/>
                          <a:cs typeface="Times New Roman" pitchFamily="18" charset="0"/>
                        </a:rPr>
                        <a:t> ударение</a:t>
                      </a:r>
                      <a:endParaRPr lang="ru-RU" sz="2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8987" y="5365929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ru-RU" sz="2200" dirty="0" smtClean="0">
                <a:solidFill>
                  <a:srgbClr val="002060"/>
                </a:solidFill>
                <a:cs typeface="Times New Roman" pitchFamily="18" charset="0"/>
              </a:rPr>
              <a:t>Может быть представлено целым комплексом интонационных и звуковых средств</a:t>
            </a:r>
            <a:r>
              <a:rPr lang="en-US" sz="2200" dirty="0" smtClean="0">
                <a:solidFill>
                  <a:srgbClr val="002060"/>
                </a:solidFill>
                <a:cs typeface="Times New Roman" pitchFamily="18" charset="0"/>
              </a:rPr>
              <a:t>: 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  <a:cs typeface="Times New Roman" pitchFamily="18" charset="0"/>
              </a:rPr>
              <a:t>темпом и силой голоса</a:t>
            </a:r>
            <a:r>
              <a:rPr lang="en-US" sz="22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200" dirty="0" smtClean="0">
                <a:solidFill>
                  <a:srgbClr val="002060"/>
                </a:solidFill>
                <a:cs typeface="Times New Roman" pitchFamily="18" charset="0"/>
              </a:rPr>
              <a:t>паузами</a:t>
            </a:r>
            <a:r>
              <a:rPr lang="en-US" sz="22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200" dirty="0" smtClean="0">
                <a:solidFill>
                  <a:srgbClr val="002060"/>
                </a:solidFill>
                <a:cs typeface="Times New Roman" pitchFamily="18" charset="0"/>
              </a:rPr>
              <a:t>удлинение звуков </a:t>
            </a:r>
            <a:endParaRPr lang="ru-RU" sz="2200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387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7E72134-208E-4A25-B10D-1D5493B35925}"/>
              </a:ext>
            </a:extLst>
          </p:cNvPr>
          <p:cNvSpPr txBox="1">
            <a:spLocks/>
          </p:cNvSpPr>
          <p:nvPr/>
        </p:nvSpPr>
        <p:spPr>
          <a:xfrm>
            <a:off x="0" y="1917701"/>
            <a:ext cx="8604448" cy="59689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! Важно</a:t>
            </a:r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выбрать нужный темп чтения !</a:t>
            </a:r>
            <a:r>
              <a:rPr 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just">
              <a:buFont typeface="Arial" pitchFamily="34" charset="0"/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300" y="2514600"/>
            <a:ext cx="76451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Важно</a:t>
            </a:r>
            <a:r>
              <a:rPr lang="en-US" sz="2000" b="1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выбрать нужный темп чтения</a:t>
            </a:r>
            <a:r>
              <a:rPr lang="en-US" sz="2000" b="1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соблюдая короткие и длинные паузы при чтении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Как правило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темп чтения зависит</a:t>
            </a:r>
            <a:r>
              <a:rPr lang="en-US" sz="2000" dirty="0" smtClean="0">
                <a:solidFill>
                  <a:srgbClr val="002060"/>
                </a:solidFill>
                <a:cs typeface="Times New Roman" pitchFamily="18" charset="0"/>
              </a:rPr>
              <a:t>: </a:t>
            </a:r>
            <a:endParaRPr lang="ru-RU" sz="20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3275357"/>
            <a:ext cx="49549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От содержания  (о чём текст </a:t>
            </a:r>
            <a:r>
              <a:rPr lang="en-US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smtClean="0">
                <a:solidFill>
                  <a:srgbClr val="002060"/>
                </a:solidFill>
              </a:rPr>
              <a:t>настроения</a:t>
            </a:r>
            <a:r>
              <a:rPr lang="en-US" sz="2000" dirty="0" smtClean="0">
                <a:solidFill>
                  <a:srgbClr val="002060"/>
                </a:solidFill>
              </a:rPr>
              <a:t>. </a:t>
            </a:r>
            <a:r>
              <a:rPr lang="ru-RU" sz="2000" dirty="0" smtClean="0">
                <a:solidFill>
                  <a:srgbClr val="002060"/>
                </a:solidFill>
              </a:rPr>
              <a:t>Грустные стихи</a:t>
            </a:r>
            <a:r>
              <a:rPr lang="en-US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smtClean="0">
                <a:solidFill>
                  <a:srgbClr val="002060"/>
                </a:solidFill>
              </a:rPr>
              <a:t>как правило читаются  медленнее</a:t>
            </a:r>
            <a:r>
              <a:rPr lang="en-US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smtClean="0">
                <a:solidFill>
                  <a:srgbClr val="002060"/>
                </a:solidFill>
              </a:rPr>
              <a:t>чем радостные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)</a:t>
            </a:r>
            <a:r>
              <a:rPr lang="en-US" sz="2000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От типа речи (повествование читается быстрее</a:t>
            </a:r>
            <a:r>
              <a:rPr lang="en-US" sz="2000" dirty="0" smtClean="0">
                <a:solidFill>
                  <a:srgbClr val="002060"/>
                </a:solidFill>
              </a:rPr>
              <a:t>, </a:t>
            </a:r>
            <a:r>
              <a:rPr lang="ru-RU" sz="2000" dirty="0" smtClean="0">
                <a:solidFill>
                  <a:srgbClr val="002060"/>
                </a:solidFill>
              </a:rPr>
              <a:t>чем описание или рассуждение)</a:t>
            </a:r>
            <a:r>
              <a:rPr lang="en-US" sz="2000" dirty="0" smtClean="0">
                <a:solidFill>
                  <a:srgbClr val="002060"/>
                </a:solidFill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382" y="5214349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Нужно тренироваться читать одно и то же предложение в трёх разных темпах </a:t>
            </a:r>
            <a:r>
              <a:rPr lang="ru-RU" i="1" dirty="0" smtClean="0">
                <a:solidFill>
                  <a:srgbClr val="002060"/>
                </a:solidFill>
              </a:rPr>
              <a:t>(быстром</a:t>
            </a:r>
            <a:r>
              <a:rPr lang="en-US" i="1" dirty="0" smtClean="0">
                <a:solidFill>
                  <a:srgbClr val="002060"/>
                </a:solidFill>
              </a:rPr>
              <a:t>, </a:t>
            </a:r>
            <a:r>
              <a:rPr lang="ru-RU" i="1" dirty="0" smtClean="0">
                <a:solidFill>
                  <a:srgbClr val="002060"/>
                </a:solidFill>
              </a:rPr>
              <a:t>среднем и медленном)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6820" y="5813688"/>
            <a:ext cx="4990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Важно научится расставлять короткие и длинные паузы</a:t>
            </a:r>
            <a:endParaRPr lang="ru-RU" sz="2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F7CC7DC2-12CF-4928-A4E4-8D979EAE3E6D}"/>
              </a:ext>
            </a:extLst>
          </p:cNvPr>
          <p:cNvSpPr txBox="1">
            <a:spLocks/>
          </p:cNvSpPr>
          <p:nvPr/>
        </p:nvSpPr>
        <p:spPr>
          <a:xfrm>
            <a:off x="0" y="1356073"/>
            <a:ext cx="8784318" cy="56769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9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Темп</a:t>
            </a:r>
            <a:endParaRPr lang="ru-RU" sz="28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514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F7CC7DC2-12CF-4928-A4E4-8D979EAE3E6D}"/>
              </a:ext>
            </a:extLst>
          </p:cNvPr>
          <p:cNvSpPr txBox="1">
            <a:spLocks/>
          </p:cNvSpPr>
          <p:nvPr/>
        </p:nvSpPr>
        <p:spPr>
          <a:xfrm>
            <a:off x="0" y="1356073"/>
            <a:ext cx="8784318" cy="56769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9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Темп</a:t>
            </a:r>
            <a:endParaRPr lang="ru-RU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51520" y="1933147"/>
            <a:ext cx="8600008" cy="279610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Необходимо избегать как интонационной недостаточности, так и интонационного излишества.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Недостаточность состоит в интонационном однообразии, а излишество – в том, что мелодия речи у некоторых людей перерастает в нарочитую манерность.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Деление на такты, расстановка пауз позволяют найти уместный темп речи, который начинающему исполнителю рекомендуется сдерживать. </a:t>
            </a:r>
            <a:endParaRPr lang="ru-RU" sz="2400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46610" y="4729254"/>
            <a:ext cx="4910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cs typeface="Times New Roman" pitchFamily="18" charset="0"/>
              </a:rPr>
              <a:t>Необходимо учиться произносить текст энергично, но в то же время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неторопливо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4664" y="5466350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Плох </a:t>
            </a:r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и слишком медленный темп, вызывающий нетерпение слушателей (время дорого!). </a:t>
            </a:r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3683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1527761-1E26-49D9-80E9-FE3FD9A200CA}"/>
              </a:ext>
            </a:extLst>
          </p:cNvPr>
          <p:cNvSpPr/>
          <p:nvPr/>
        </p:nvSpPr>
        <p:spPr>
          <a:xfrm>
            <a:off x="607761" y="2361213"/>
            <a:ext cx="1054075" cy="6961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393D29C-A43B-4407-9A31-6A635E50E0F0}"/>
              </a:ext>
            </a:extLst>
          </p:cNvPr>
          <p:cNvSpPr/>
          <p:nvPr/>
        </p:nvSpPr>
        <p:spPr>
          <a:xfrm>
            <a:off x="1650532" y="2373374"/>
            <a:ext cx="991781" cy="6961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1F051DE-3AE7-4E89-BE6E-08ADD6D500F6}"/>
              </a:ext>
            </a:extLst>
          </p:cNvPr>
          <p:cNvSpPr/>
          <p:nvPr/>
        </p:nvSpPr>
        <p:spPr>
          <a:xfrm>
            <a:off x="3768656" y="2396649"/>
            <a:ext cx="1222346" cy="696183"/>
          </a:xfrm>
          <a:prstGeom prst="rect">
            <a:avLst/>
          </a:prstGeom>
          <a:solidFill>
            <a:srgbClr val="9ECDF8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93E9F4E-265E-448D-9979-ED7F5874B905}"/>
              </a:ext>
            </a:extLst>
          </p:cNvPr>
          <p:cNvSpPr/>
          <p:nvPr/>
        </p:nvSpPr>
        <p:spPr>
          <a:xfrm>
            <a:off x="6116089" y="2403527"/>
            <a:ext cx="1166987" cy="6961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C668B25-1C15-45A5-B8A6-9E2168E9FBF8}"/>
              </a:ext>
            </a:extLst>
          </p:cNvPr>
          <p:cNvSpPr/>
          <p:nvPr/>
        </p:nvSpPr>
        <p:spPr>
          <a:xfrm>
            <a:off x="607761" y="3132924"/>
            <a:ext cx="1027994" cy="27028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accent1"/>
                </a:solidFill>
              </a:rPr>
              <a:t>Классический стиль </a:t>
            </a:r>
            <a:r>
              <a:rPr lang="ru-RU" dirty="0" smtClean="0"/>
              <a:t>одежды.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92AAD73-EE3A-4E34-AE0F-6E082197EC17}"/>
              </a:ext>
            </a:extLst>
          </p:cNvPr>
          <p:cNvSpPr/>
          <p:nvPr/>
        </p:nvSpPr>
        <p:spPr>
          <a:xfrm>
            <a:off x="1657617" y="3132924"/>
            <a:ext cx="991781" cy="27028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Спокойные тона - не раздражающие глаза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8475D84-8EC3-4FD4-A4A4-1A33CEBEFA78}"/>
              </a:ext>
            </a:extLst>
          </p:cNvPr>
          <p:cNvSpPr/>
          <p:nvPr/>
        </p:nvSpPr>
        <p:spPr>
          <a:xfrm>
            <a:off x="3779912" y="3140968"/>
            <a:ext cx="1247747" cy="26947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Отсутствие украшений: цепочек, колец, </a:t>
            </a:r>
          </a:p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сережек, </a:t>
            </a:r>
          </a:p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браслетов, в том числе и часов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A1B5059-9F71-460F-89FC-233BA5103886}"/>
              </a:ext>
            </a:extLst>
          </p:cNvPr>
          <p:cNvSpPr/>
          <p:nvPr/>
        </p:nvSpPr>
        <p:spPr>
          <a:xfrm>
            <a:off x="6116089" y="3175238"/>
            <a:ext cx="1166987" cy="26605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Для девочек наличие колготок телесного цвета, если они выступают в платье или юбке.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0EA8A7C-6CDE-4CA1-BFCE-896766CD00C6}"/>
              </a:ext>
            </a:extLst>
          </p:cNvPr>
          <p:cNvSpPr txBox="1"/>
          <p:nvPr/>
        </p:nvSpPr>
        <p:spPr>
          <a:xfrm>
            <a:off x="1046502" y="2354585"/>
            <a:ext cx="321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1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93F4B1F-2F92-4ABA-BC17-F72BBE1F1E20}"/>
              </a:ext>
            </a:extLst>
          </p:cNvPr>
          <p:cNvSpPr txBox="1"/>
          <p:nvPr/>
        </p:nvSpPr>
        <p:spPr>
          <a:xfrm>
            <a:off x="1985562" y="2347975"/>
            <a:ext cx="321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2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CF10E07-0E80-45CC-8D67-A681D3843D8C}"/>
              </a:ext>
            </a:extLst>
          </p:cNvPr>
          <p:cNvSpPr txBox="1"/>
          <p:nvPr/>
        </p:nvSpPr>
        <p:spPr>
          <a:xfrm>
            <a:off x="4068372" y="2371527"/>
            <a:ext cx="633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4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1F051DE-3AE7-4E89-BE6E-08ADD6D500F6}"/>
              </a:ext>
            </a:extLst>
          </p:cNvPr>
          <p:cNvSpPr/>
          <p:nvPr/>
        </p:nvSpPr>
        <p:spPr>
          <a:xfrm>
            <a:off x="2638824" y="2403527"/>
            <a:ext cx="1190883" cy="6961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8475D84-8EC3-4FD4-A4A4-1A33CEBEFA78}"/>
              </a:ext>
            </a:extLst>
          </p:cNvPr>
          <p:cNvSpPr/>
          <p:nvPr/>
        </p:nvSpPr>
        <p:spPr>
          <a:xfrm>
            <a:off x="2634478" y="3143248"/>
            <a:ext cx="1195229" cy="26925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Отсутствие блестящих вычурных деталей, красивых пуговиц, пряжек, веревочек, узорных рисунков</a:t>
            </a:r>
            <a:r>
              <a:rPr lang="ru-RU" sz="1400" b="1" dirty="0" smtClean="0">
                <a:solidFill>
                  <a:schemeClr val="accent1"/>
                </a:solidFill>
              </a:rPr>
              <a:t>.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CF10E07-0E80-45CC-8D67-A681D3843D8C}"/>
              </a:ext>
            </a:extLst>
          </p:cNvPr>
          <p:cNvSpPr txBox="1"/>
          <p:nvPr/>
        </p:nvSpPr>
        <p:spPr>
          <a:xfrm>
            <a:off x="2879457" y="2373088"/>
            <a:ext cx="633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3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1F051DE-3AE7-4E89-BE6E-08ADD6D500F6}"/>
              </a:ext>
            </a:extLst>
          </p:cNvPr>
          <p:cNvSpPr/>
          <p:nvPr/>
        </p:nvSpPr>
        <p:spPr>
          <a:xfrm>
            <a:off x="7272007" y="2403527"/>
            <a:ext cx="1270533" cy="7088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E8475D84-8EC3-4FD4-A4A4-1A33CEBEFA78}"/>
              </a:ext>
            </a:extLst>
          </p:cNvPr>
          <p:cNvSpPr/>
          <p:nvPr/>
        </p:nvSpPr>
        <p:spPr>
          <a:xfrm>
            <a:off x="7272005" y="3175238"/>
            <a:ext cx="1257835" cy="26605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Удобная обувь, но не чешки и не балетки.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CF10E07-0E80-45CC-8D67-A681D3843D8C}"/>
              </a:ext>
            </a:extLst>
          </p:cNvPr>
          <p:cNvSpPr txBox="1"/>
          <p:nvPr/>
        </p:nvSpPr>
        <p:spPr>
          <a:xfrm>
            <a:off x="7584054" y="2397983"/>
            <a:ext cx="633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7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1F051DE-3AE7-4E89-BE6E-08ADD6D500F6}"/>
              </a:ext>
            </a:extLst>
          </p:cNvPr>
          <p:cNvSpPr/>
          <p:nvPr/>
        </p:nvSpPr>
        <p:spPr>
          <a:xfrm>
            <a:off x="4991002" y="2403527"/>
            <a:ext cx="1132408" cy="696183"/>
          </a:xfrm>
          <a:prstGeom prst="rect">
            <a:avLst/>
          </a:prstGeom>
          <a:solidFill>
            <a:srgbClr val="9ECDF8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E8475D84-8EC3-4FD4-A4A4-1A33CEBEFA78}"/>
              </a:ext>
            </a:extLst>
          </p:cNvPr>
          <p:cNvSpPr/>
          <p:nvPr/>
        </p:nvSpPr>
        <p:spPr>
          <a:xfrm>
            <a:off x="4978302" y="3156156"/>
            <a:ext cx="1145108" cy="26795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Аккуратная прическа, </a:t>
            </a:r>
          </a:p>
          <a:p>
            <a:pPr algn="ctr"/>
            <a:r>
              <a:rPr lang="ru-RU" sz="1600" b="1" dirty="0" smtClean="0">
                <a:solidFill>
                  <a:schemeClr val="accent1"/>
                </a:solidFill>
              </a:rPr>
              <a:t>открывающая глаза и брови.</a:t>
            </a:r>
          </a:p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CF10E07-0E80-45CC-8D67-A681D3843D8C}"/>
              </a:ext>
            </a:extLst>
          </p:cNvPr>
          <p:cNvSpPr txBox="1"/>
          <p:nvPr/>
        </p:nvSpPr>
        <p:spPr>
          <a:xfrm>
            <a:off x="5315547" y="2432978"/>
            <a:ext cx="495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5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CF10E07-0E80-45CC-8D67-A681D3843D8C}"/>
              </a:ext>
            </a:extLst>
          </p:cNvPr>
          <p:cNvSpPr txBox="1"/>
          <p:nvPr/>
        </p:nvSpPr>
        <p:spPr>
          <a:xfrm>
            <a:off x="6399060" y="2441729"/>
            <a:ext cx="538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6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xmlns="" id="{441BFE74-E988-46F9-8C80-F831F466DB3D}"/>
              </a:ext>
            </a:extLst>
          </p:cNvPr>
          <p:cNvSpPr txBox="1">
            <a:spLocks/>
          </p:cNvSpPr>
          <p:nvPr/>
        </p:nvSpPr>
        <p:spPr>
          <a:xfrm>
            <a:off x="841277" y="1484784"/>
            <a:ext cx="7379592" cy="68761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2060"/>
                </a:solidFill>
              </a:rPr>
              <a:t>Внешний вид чтеца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5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08589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836712"/>
            <a:ext cx="8229600" cy="11521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2060"/>
                </a:solidFill>
              </a:rPr>
              <a:t>Выбор текста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Для участия в литературных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детских и подростковых конкурсах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988840"/>
            <a:ext cx="87849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+mj-lt"/>
              </a:rPr>
              <a:t>«Русское эхо»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 — всероссийский литературный журнал, основан в 1995 году А.В. Громовым. Ныне издательство «Русское эхо» Самарской областной писательской организации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. С выпусками издания в электронном виде можно ознакомится на сайте </a:t>
            </a:r>
            <a:r>
              <a:rPr lang="en-US" dirty="0">
                <a:solidFill>
                  <a:srgbClr val="002060"/>
                </a:solidFill>
                <a:latin typeface="+mj-lt"/>
                <a:hlinkClick r:id="rId2"/>
              </a:rPr>
              <a:t>https</a:t>
            </a:r>
            <a:r>
              <a:rPr lang="en-US" dirty="0" smtClean="0">
                <a:solidFill>
                  <a:srgbClr val="002060"/>
                </a:solidFill>
                <a:latin typeface="+mj-lt"/>
                <a:hlinkClick r:id="rId2"/>
              </a:rPr>
              <a:t>://</a:t>
            </a:r>
            <a:r>
              <a:rPr lang="ru-RU" dirty="0" err="1" smtClean="0">
                <a:solidFill>
                  <a:srgbClr val="002060"/>
                </a:solidFill>
                <a:latin typeface="+mj-lt"/>
                <a:hlinkClick r:id="rId2"/>
              </a:rPr>
              <a:t>литсамара</a:t>
            </a:r>
            <a:r>
              <a:rPr lang="en-US" dirty="0" smtClean="0">
                <a:solidFill>
                  <a:srgbClr val="002060"/>
                </a:solidFill>
                <a:latin typeface="+mj-lt"/>
                <a:hlinkClick r:id="rId2"/>
              </a:rPr>
              <a:t>.</a:t>
            </a:r>
            <a:r>
              <a:rPr lang="ru-RU" dirty="0" err="1" smtClean="0">
                <a:solidFill>
                  <a:srgbClr val="002060"/>
                </a:solidFill>
                <a:latin typeface="+mj-lt"/>
                <a:hlinkClick r:id="rId2"/>
              </a:rPr>
              <a:t>рф</a:t>
            </a:r>
            <a:endParaRPr lang="ru-RU" dirty="0" smtClean="0">
              <a:solidFill>
                <a:srgbClr val="002060"/>
              </a:solidFill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+mj-lt"/>
              </a:rPr>
              <a:t>«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Журнальный зал»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dirty="0">
                <a:solidFill>
                  <a:srgbClr val="002060"/>
                </a:solidFill>
                <a:latin typeface="+mj-lt"/>
                <a:hlinkClick r:id="rId3"/>
              </a:rPr>
              <a:t>https://magazines.gorky.media/</a:t>
            </a:r>
            <a:endParaRPr lang="en-US" dirty="0">
              <a:solidFill>
                <a:srgbClr val="002060"/>
              </a:solidFill>
              <a:latin typeface="+mj-lt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+mj-lt"/>
              </a:rPr>
              <a:t>Здесь есть замечательные 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поэтические детские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тексты в журнале «Дружба народов»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. </a:t>
            </a:r>
            <a:endParaRPr lang="ru-RU" dirty="0" smtClean="0">
              <a:solidFill>
                <a:srgbClr val="002060"/>
              </a:solidFill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+mj-lt"/>
              </a:rPr>
              <a:t>С</a:t>
            </a:r>
            <a:r>
              <a:rPr lang="en-US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2015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года все №11 журнала 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«Дружбы народов» это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так называемые «Детские номера»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. </a:t>
            </a:r>
            <a:endParaRPr lang="ru-RU" dirty="0" smtClean="0">
              <a:solidFill>
                <a:srgbClr val="002060"/>
              </a:solidFill>
              <a:latin typeface="+mj-lt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+mj-lt"/>
              </a:rPr>
              <a:t>Очень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много произведений малой формы 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(как поэзии</a:t>
            </a:r>
            <a:r>
              <a:rPr lang="en-US" dirty="0" smtClean="0">
                <a:solidFill>
                  <a:srgbClr val="002060"/>
                </a:solidFill>
                <a:latin typeface="+mj-lt"/>
              </a:rPr>
              <a:t>, 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так и прозы)</a:t>
            </a:r>
            <a:r>
              <a:rPr lang="en-US" dirty="0" smtClean="0">
                <a:solidFill>
                  <a:srgbClr val="002060"/>
                </a:solidFill>
                <a:latin typeface="+mj-lt"/>
              </a:rPr>
              <a:t>.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Тексты за ноябрь 2024 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года</a:t>
            </a:r>
            <a:r>
              <a:rPr lang="en-US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+mj-lt"/>
                <a:hlinkClick r:id="rId4"/>
              </a:rPr>
              <a:t>https</a:t>
            </a:r>
            <a:r>
              <a:rPr lang="en-US" dirty="0">
                <a:solidFill>
                  <a:srgbClr val="002060"/>
                </a:solidFill>
                <a:latin typeface="+mj-lt"/>
                <a:hlinkClick r:id="rId4"/>
              </a:rPr>
              <a:t>://magazines.gorky.media/druzhba/2024/11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 </a:t>
            </a: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+mj-lt"/>
              </a:rPr>
              <a:t>За 2025 год пока вышел только один номер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. </a:t>
            </a:r>
            <a:r>
              <a:rPr lang="en-US" dirty="0">
                <a:solidFill>
                  <a:srgbClr val="002060"/>
                </a:solidFill>
                <a:latin typeface="+mj-lt"/>
                <a:hlinkClick r:id="rId5"/>
              </a:rPr>
              <a:t>https://</a:t>
            </a:r>
            <a:r>
              <a:rPr lang="en-US" dirty="0" smtClean="0">
                <a:solidFill>
                  <a:srgbClr val="002060"/>
                </a:solidFill>
                <a:latin typeface="+mj-lt"/>
                <a:hlinkClick r:id="rId5"/>
              </a:rPr>
              <a:t>magazines.gorky.media/druzhba/2025/1</a:t>
            </a:r>
            <a:endParaRPr lang="en-US" dirty="0" smtClean="0">
              <a:solidFill>
                <a:srgbClr val="002060"/>
              </a:solidFill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+mj-lt"/>
              </a:rPr>
              <a:t>Выпуски-подкасты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«Читаем Волчка» (книжное издательство «Волчок»)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.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В подкастах читают рассказы современных детских писателей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, </a:t>
            </a:r>
            <a:r>
              <a:rPr lang="ru-RU" dirty="0">
                <a:solidFill>
                  <a:srgbClr val="002060"/>
                </a:solidFill>
                <a:latin typeface="+mj-lt"/>
              </a:rPr>
              <a:t>а затем обсуждают произведение совместно с автором</a:t>
            </a:r>
            <a:r>
              <a:rPr lang="en-US" dirty="0">
                <a:solidFill>
                  <a:srgbClr val="002060"/>
                </a:solidFill>
                <a:latin typeface="+mj-lt"/>
              </a:rPr>
              <a:t>. </a:t>
            </a:r>
            <a:endParaRPr lang="ru-RU" dirty="0">
              <a:solidFill>
                <a:srgbClr val="002060"/>
              </a:solidFill>
              <a:latin typeface="+mj-lt"/>
            </a:endParaRPr>
          </a:p>
          <a:p>
            <a:r>
              <a:rPr lang="en-US" dirty="0">
                <a:solidFill>
                  <a:srgbClr val="002060"/>
                </a:solidFill>
                <a:latin typeface="+mj-lt"/>
                <a:hlinkClick r:id="rId6"/>
              </a:rPr>
              <a:t>https://chitaem-volchka.mave.digital/</a:t>
            </a:r>
            <a:endParaRPr lang="ru-RU" dirty="0">
              <a:solidFill>
                <a:srgbClr val="002060"/>
              </a:solidFill>
              <a:latin typeface="+mj-lt"/>
            </a:endParaRPr>
          </a:p>
          <a:p>
            <a:endParaRPr lang="ru-RU" dirty="0"/>
          </a:p>
        </p:txBody>
      </p:sp>
      <p:pic>
        <p:nvPicPr>
          <p:cNvPr id="4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772816"/>
            <a:ext cx="5482952" cy="4824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Рекомендация подписаться на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тг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.-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канал «Лаборатория ДЕТЛИТ»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 (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Научно-творческое объединение филологического факультета РГПУ им. А. И. Герцена г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Санкт-Петербург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).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На котором освещены вопросы чтения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,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 новинки детской литературы различных книгоиздательств («Лабиринт»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,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«Питер» и другие)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и множество полезных ссылок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Ссылка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: </a:t>
            </a:r>
            <a:r>
              <a:rPr lang="en-US" sz="2400" dirty="0" smtClean="0">
                <a:solidFill>
                  <a:srgbClr val="002060"/>
                </a:solidFill>
                <a:latin typeface="+mj-lt"/>
                <a:hlinkClick r:id="rId2"/>
              </a:rPr>
              <a:t>https://t.me/DetLitHerzen</a:t>
            </a:r>
            <a:endParaRPr lang="en-US" sz="2400" dirty="0" smtClean="0">
              <a:solidFill>
                <a:srgbClr val="002060"/>
              </a:solidFill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ru-RU" sz="2400" dirty="0">
              <a:latin typeface="Georgia" pitchFamily="18" charset="0"/>
            </a:endParaRPr>
          </a:p>
        </p:txBody>
      </p:sp>
      <p:pic>
        <p:nvPicPr>
          <p:cNvPr id="3" name="Picture 2" descr="C:\Users\Пользователь\Downloads\photo_2024-02-14_17-43-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1785926"/>
            <a:ext cx="1754136" cy="175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Пользователь\Downloads\photo_2020-11-13_14-56-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8" y="3571876"/>
            <a:ext cx="2471936" cy="247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476672"/>
            <a:ext cx="8229600" cy="115212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</a:rPr>
              <a:t>Выбор текста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д</a:t>
            </a:r>
            <a:r>
              <a:rPr lang="ru-RU" sz="2800" b="1" dirty="0" smtClean="0">
                <a:solidFill>
                  <a:srgbClr val="002060"/>
                </a:solidFill>
              </a:rPr>
              <a:t>ля участия в литературных 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детских и подростковых конкурсах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202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552" y="126876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</a:rPr>
              <a:t>Исследования последних лет по детской современной литературе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357158" y="2204864"/>
            <a:ext cx="8229600" cy="432133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М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Аромштам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 «Читающий ребенок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О детях и чтении»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А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Рапопорт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 «Книга как привычка»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Полезная 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</a:rPr>
              <a:t>книга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 о том, как мягко приучить детей читать — без нажима и ультиматумов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Р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Раппопорт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 «Читай не хочу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Что мешает ребенку полюбить книги»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М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Елисеева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,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Н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Максимова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,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В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Голубева «Книга в восприятии ребенка от рождения до 11 лет»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Д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Шеваров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«Три чудесных детства»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О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Мяэотс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 «Книжки на вырост»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М</a:t>
            </a:r>
            <a:r>
              <a:rPr lang="en-US" sz="2400" dirty="0" smtClean="0">
                <a:solidFill>
                  <a:srgbClr val="002060"/>
                </a:solidFill>
                <a:latin typeface="+mj-lt"/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Яснов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 «Путешествие в </a:t>
            </a:r>
            <a:r>
              <a:rPr lang="ru-RU" sz="2400" dirty="0" err="1" smtClean="0">
                <a:solidFill>
                  <a:srgbClr val="002060"/>
                </a:solidFill>
                <a:latin typeface="+mj-lt"/>
              </a:rPr>
              <a:t>чудетство</a:t>
            </a:r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»</a:t>
            </a:r>
            <a:endParaRPr lang="en-US" sz="2400" dirty="0" smtClean="0">
              <a:solidFill>
                <a:srgbClr val="002060"/>
              </a:solidFill>
              <a:latin typeface="+mj-lt"/>
            </a:endParaRPr>
          </a:p>
          <a:p>
            <a:pPr>
              <a:buFont typeface="Wingdings" pitchFamily="2" charset="2"/>
              <a:buChar char="v"/>
            </a:pP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4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02109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21571" y="1355361"/>
            <a:ext cx="67866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j-lt"/>
              </a:rPr>
              <a:t>Конкурс «исследовательских работ </a:t>
            </a:r>
            <a:endParaRPr lang="en-US" sz="2800" b="1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j-lt"/>
              </a:rPr>
              <a:t>по литературе»</a:t>
            </a:r>
            <a:endParaRPr lang="ru-RU" sz="2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324392"/>
            <a:ext cx="81439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+mj-lt"/>
              </a:rPr>
              <a:t>Оценка исследовательской работы по литературе осуществляется </a:t>
            </a:r>
            <a:endParaRPr lang="ru-RU" sz="2000" dirty="0" smtClean="0">
              <a:solidFill>
                <a:srgbClr val="002060"/>
              </a:solidFill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по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5 –балльной шкале.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Работа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оценивается по следующим параметрам: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+mj-lt"/>
              </a:rPr>
              <a:t>соответствие выбранной теме, грамотность и логичность в раскрытии темы;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+mj-lt"/>
              </a:rPr>
              <a:t>языковое мастерство;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+mj-lt"/>
              </a:rPr>
              <a:t>достоверность материала, исторических фактов;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+mj-lt"/>
              </a:rPr>
              <a:t>грамотность оформления исследовательской работы;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самостоятельность выполнения</a:t>
            </a:r>
            <a:r>
              <a:rPr lang="en-US" sz="2000" dirty="0" smtClean="0">
                <a:solidFill>
                  <a:srgbClr val="002060"/>
                </a:solidFill>
                <a:latin typeface="+mj-lt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+mj-lt"/>
              </a:rPr>
              <a:t>ж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елательно 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не ссылаться на </a:t>
            </a:r>
            <a:r>
              <a:rPr lang="en-US" sz="2000" dirty="0">
                <a:solidFill>
                  <a:srgbClr val="002060"/>
                </a:solidFill>
                <a:latin typeface="+mj-lt"/>
                <a:hlinkClick r:id="rId2"/>
              </a:rPr>
              <a:t>https://ru.wikipedia.org/</a:t>
            </a:r>
            <a:r>
              <a:rPr lang="ru-RU" sz="2000" dirty="0">
                <a:solidFill>
                  <a:srgbClr val="002060"/>
                </a:solidFill>
                <a:latin typeface="+mj-lt"/>
              </a:rPr>
              <a:t> как на </a:t>
            </a:r>
            <a:r>
              <a:rPr lang="ru-RU" sz="2000" dirty="0" smtClean="0">
                <a:solidFill>
                  <a:srgbClr val="002060"/>
                </a:solidFill>
                <a:latin typeface="+mj-lt"/>
              </a:rPr>
              <a:t>интернет-источник</a:t>
            </a:r>
            <a:r>
              <a:rPr lang="en-US" sz="2000" dirty="0">
                <a:solidFill>
                  <a:srgbClr val="002060"/>
                </a:solidFill>
                <a:latin typeface="+mj-lt"/>
              </a:rPr>
              <a:t>.</a:t>
            </a:r>
            <a:endParaRPr lang="ru-RU" sz="20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5" name="Picture 2" descr="F:\Голос региона 2025\знак Голос Региона 2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42853"/>
            <a:ext cx="1971119" cy="1203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733</Words>
  <Application>Microsoft Office PowerPoint</Application>
  <PresentationFormat>Экран (4:3)</PresentationFormat>
  <Paragraphs>103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Вебинар: «Голос региона»-2025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Вебинар: «Голос региона»-2025</dc:title>
  <dc:creator>Библиотека</dc:creator>
  <cp:lastModifiedBy>Библиотека</cp:lastModifiedBy>
  <cp:revision>50</cp:revision>
  <dcterms:created xsi:type="dcterms:W3CDTF">2025-02-04T08:23:22Z</dcterms:created>
  <dcterms:modified xsi:type="dcterms:W3CDTF">2025-02-05T05:34:37Z</dcterms:modified>
</cp:coreProperties>
</file>